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6" r:id="rId6"/>
    <p:sldId id="261" r:id="rId7"/>
    <p:sldId id="267" r:id="rId8"/>
    <p:sldId id="268" r:id="rId9"/>
    <p:sldId id="269" r:id="rId10"/>
    <p:sldId id="270" r:id="rId11"/>
    <p:sldId id="271" r:id="rId12"/>
    <p:sldId id="272" r:id="rId13"/>
    <p:sldId id="262" r:id="rId14"/>
    <p:sldId id="273" r:id="rId15"/>
    <p:sldId id="274" r:id="rId16"/>
    <p:sldId id="26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A229-C735-A380-1128-594AA4C39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5CD672-37D9-276E-D1C7-BB051D54A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EFAB91-042F-39B9-62C1-844445422CEA}"/>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D8D944E8-0B2E-CC8F-4441-1227D2174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CC381-CA1A-D4C4-B576-2ED1ADF7FCEB}"/>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383247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F545-2F2A-837D-68AC-62AE2D4445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2BCADF-D715-3494-B832-6F1CCA425E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088A5-FBCC-02D1-6543-6CD08C1D8E8F}"/>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BA6B7134-38FE-AB82-63A9-7EECCEF4C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F1505-8638-9781-19BA-BB63FA59BD33}"/>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3693505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C554C-207A-9FEB-804F-829F8C2461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1CACE3-6F94-3178-E41A-034246BF1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27BE5-96D6-D2E2-B913-B6AD65852A63}"/>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57F949AB-EBD0-73A9-3DBA-E9533523E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76048-CA22-7EC8-BEF1-64DBBFB58019}"/>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410241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4BA5-671A-BBF4-8D66-D1A5C08A8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F01E4-DFB5-4ACF-FC2F-D24B70B83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22D5A-1B0B-E8D1-615D-1E5C38895ADA}"/>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8C034CB0-865B-D90A-C55B-274196598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DA017-9047-9236-1D4A-164E2000725A}"/>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1944091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CBBA-3528-E0BA-BD28-256B8A91A4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29BE2D-9A7E-4297-3BC2-72C77C2D8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6DA59-80D5-EA24-DB03-37FE63F9A22B}"/>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C3FC5830-DA9D-0F82-0F1C-7B04A93E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0F4D6-4676-4BD6-BAC6-1EF40F817012}"/>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299830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8C12-81A9-9319-2E63-D33624B958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967D2-AD20-CA1F-EB4F-BCD1CC2F97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565A2-ECE7-4726-933D-4B8B0B6050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70A1FA-149C-C544-9058-8B8C936A8BB2}"/>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6" name="Footer Placeholder 5">
            <a:extLst>
              <a:ext uri="{FF2B5EF4-FFF2-40B4-BE49-F238E27FC236}">
                <a16:creationId xmlns:a16="http://schemas.microsoft.com/office/drawing/2014/main" id="{1738D529-2B4C-3133-4A4D-230AA2B71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25854-C272-CDCD-0CB8-9F98C09FE196}"/>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70438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5AF5-6EFC-49BB-56C9-193A75DA1E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07646-2612-4AEE-CEB7-1A9424D8C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466B1-034F-95F6-6827-96037F28F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E768B3-3648-C02E-25F0-CC3445CB8B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6E3397-AD86-369C-37E8-10E3D72AD2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371A13-CC86-62D3-7EC3-A2397D4F136C}"/>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8" name="Footer Placeholder 7">
            <a:extLst>
              <a:ext uri="{FF2B5EF4-FFF2-40B4-BE49-F238E27FC236}">
                <a16:creationId xmlns:a16="http://schemas.microsoft.com/office/drawing/2014/main" id="{BFC32987-EE3B-7380-D15A-EEEC1460A9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B2176-632E-DDB1-CEFD-C0D02C3E98A1}"/>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275320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ADE8-1A9E-9605-483E-30C5D2D623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A4079-6FE9-BB66-CDA9-E339829238A7}"/>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4" name="Footer Placeholder 3">
            <a:extLst>
              <a:ext uri="{FF2B5EF4-FFF2-40B4-BE49-F238E27FC236}">
                <a16:creationId xmlns:a16="http://schemas.microsoft.com/office/drawing/2014/main" id="{E72E5B57-5FFB-13CA-8632-2AAF5E1D92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3CE25-E7FC-6E73-8C9B-E78873CF4887}"/>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176333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88757-0443-6167-743F-B69D8AC8A80E}"/>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3" name="Footer Placeholder 2">
            <a:extLst>
              <a:ext uri="{FF2B5EF4-FFF2-40B4-BE49-F238E27FC236}">
                <a16:creationId xmlns:a16="http://schemas.microsoft.com/office/drawing/2014/main" id="{8B980DFC-770B-4D06-2BC0-521773C2F2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87817-3BEA-BCA2-B417-5E79FFE689E5}"/>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303664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447E-2E58-3110-9E7B-8C0F9A617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92463A-199F-E06A-027A-EFA8BB7464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0AE3DD-F8A9-F0AB-D7D9-5D0C673A0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B6B28-72F4-8BE6-5D62-F8BED6D952A0}"/>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6" name="Footer Placeholder 5">
            <a:extLst>
              <a:ext uri="{FF2B5EF4-FFF2-40B4-BE49-F238E27FC236}">
                <a16:creationId xmlns:a16="http://schemas.microsoft.com/office/drawing/2014/main" id="{03F2CB6A-CD31-767B-2761-CE7773395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D9A23-3C1F-FEE6-84BB-AFB07ADBA735}"/>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222549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F9DD-578A-2702-504D-0B7FD7511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9280D8-4D2A-FA31-928F-4BD29226C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D9D9BC-F5B0-CB09-0D5E-910607516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332E8-9194-2BD6-C857-C4A95E2B803A}"/>
              </a:ext>
            </a:extLst>
          </p:cNvPr>
          <p:cNvSpPr>
            <a:spLocks noGrp="1"/>
          </p:cNvSpPr>
          <p:nvPr>
            <p:ph type="dt" sz="half" idx="10"/>
          </p:nvPr>
        </p:nvSpPr>
        <p:spPr/>
        <p:txBody>
          <a:bodyPr/>
          <a:lstStyle/>
          <a:p>
            <a:fld id="{B1C087FB-1466-4E14-B261-CFA999DC8A92}" type="datetimeFigureOut">
              <a:rPr lang="en-US" smtClean="0"/>
              <a:t>20-Aug-22</a:t>
            </a:fld>
            <a:endParaRPr lang="en-US"/>
          </a:p>
        </p:txBody>
      </p:sp>
      <p:sp>
        <p:nvSpPr>
          <p:cNvPr id="6" name="Footer Placeholder 5">
            <a:extLst>
              <a:ext uri="{FF2B5EF4-FFF2-40B4-BE49-F238E27FC236}">
                <a16:creationId xmlns:a16="http://schemas.microsoft.com/office/drawing/2014/main" id="{D8FF0A2C-FB4C-ABDE-CF21-058A5EB77F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253A-89FF-EC81-CDC7-E95375ADC063}"/>
              </a:ext>
            </a:extLst>
          </p:cNvPr>
          <p:cNvSpPr>
            <a:spLocks noGrp="1"/>
          </p:cNvSpPr>
          <p:nvPr>
            <p:ph type="sldNum" sz="quarter" idx="12"/>
          </p:nvPr>
        </p:nvSpPr>
        <p:spPr/>
        <p:txBody>
          <a:bodyPr/>
          <a:lstStyle/>
          <a:p>
            <a:fld id="{D2659A91-95A5-48DB-A7AC-28A9A58F3369}" type="slidenum">
              <a:rPr lang="en-US" smtClean="0"/>
              <a:t>‹#›</a:t>
            </a:fld>
            <a:endParaRPr lang="en-US"/>
          </a:p>
        </p:txBody>
      </p:sp>
    </p:spTree>
    <p:extLst>
      <p:ext uri="{BB962C8B-B14F-4D97-AF65-F5344CB8AC3E}">
        <p14:creationId xmlns:p14="http://schemas.microsoft.com/office/powerpoint/2010/main" val="315323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037B8-B78C-5249-3D9A-FED6919AA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FDA3B4-293A-1952-8F74-5ED8CE5CE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D84D2-C18D-F0CE-568A-C8FC0D609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087FB-1466-4E14-B261-CFA999DC8A92}" type="datetimeFigureOut">
              <a:rPr lang="en-US" smtClean="0"/>
              <a:t>20-Aug-22</a:t>
            </a:fld>
            <a:endParaRPr lang="en-US"/>
          </a:p>
        </p:txBody>
      </p:sp>
      <p:sp>
        <p:nvSpPr>
          <p:cNvPr id="5" name="Footer Placeholder 4">
            <a:extLst>
              <a:ext uri="{FF2B5EF4-FFF2-40B4-BE49-F238E27FC236}">
                <a16:creationId xmlns:a16="http://schemas.microsoft.com/office/drawing/2014/main" id="{490E1B21-59AB-BC06-AF7A-E9B094A4A4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94308F-04BB-6235-C654-D59A0B5363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59A91-95A5-48DB-A7AC-28A9A58F3369}" type="slidenum">
              <a:rPr lang="en-US" smtClean="0"/>
              <a:t>‹#›</a:t>
            </a:fld>
            <a:endParaRPr lang="en-US"/>
          </a:p>
        </p:txBody>
      </p:sp>
    </p:spTree>
    <p:extLst>
      <p:ext uri="{BB962C8B-B14F-4D97-AF65-F5344CB8AC3E}">
        <p14:creationId xmlns:p14="http://schemas.microsoft.com/office/powerpoint/2010/main" val="191084706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305B-F8D3-FEB1-6024-29ACC220475B}"/>
              </a:ext>
            </a:extLst>
          </p:cNvPr>
          <p:cNvSpPr>
            <a:spLocks noGrp="1"/>
          </p:cNvSpPr>
          <p:nvPr>
            <p:ph type="ctrTitle"/>
          </p:nvPr>
        </p:nvSpPr>
        <p:spPr/>
        <p:txBody>
          <a:bodyPr/>
          <a:lstStyle/>
          <a:p>
            <a:r>
              <a:rPr lang="en-US" dirty="0">
                <a:latin typeface="+mn-lt"/>
              </a:rPr>
              <a:t>SpaceX Final Assignment</a:t>
            </a:r>
          </a:p>
        </p:txBody>
      </p:sp>
      <p:sp>
        <p:nvSpPr>
          <p:cNvPr id="3" name="Subtitle 2">
            <a:extLst>
              <a:ext uri="{FF2B5EF4-FFF2-40B4-BE49-F238E27FC236}">
                <a16:creationId xmlns:a16="http://schemas.microsoft.com/office/drawing/2014/main" id="{795DBB9A-4F50-5E7D-E425-C167A33E464F}"/>
              </a:ext>
            </a:extLst>
          </p:cNvPr>
          <p:cNvSpPr>
            <a:spLocks noGrp="1"/>
          </p:cNvSpPr>
          <p:nvPr>
            <p:ph type="subTitle" idx="1"/>
          </p:nvPr>
        </p:nvSpPr>
        <p:spPr/>
        <p:txBody>
          <a:bodyPr/>
          <a:lstStyle/>
          <a:p>
            <a:r>
              <a:rPr lang="en-US" dirty="0" err="1"/>
              <a:t>Bayu</a:t>
            </a:r>
            <a:r>
              <a:rPr lang="en-US" dirty="0"/>
              <a:t> </a:t>
            </a:r>
            <a:r>
              <a:rPr lang="en-US" dirty="0" err="1"/>
              <a:t>Fathurrahman</a:t>
            </a:r>
            <a:endParaRPr lang="en-US" dirty="0"/>
          </a:p>
        </p:txBody>
      </p:sp>
    </p:spTree>
    <p:extLst>
      <p:ext uri="{BB962C8B-B14F-4D97-AF65-F5344CB8AC3E}">
        <p14:creationId xmlns:p14="http://schemas.microsoft.com/office/powerpoint/2010/main" val="2033886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56F2-22F5-190C-EFB0-AEC6F5678D6F}"/>
              </a:ext>
            </a:extLst>
          </p:cNvPr>
          <p:cNvSpPr>
            <a:spLocks noGrp="1"/>
          </p:cNvSpPr>
          <p:nvPr>
            <p:ph type="title"/>
          </p:nvPr>
        </p:nvSpPr>
        <p:spPr/>
        <p:txBody>
          <a:bodyPr/>
          <a:lstStyle/>
          <a:p>
            <a:r>
              <a:rPr lang="en-US" dirty="0"/>
              <a:t>Mapping with Folium</a:t>
            </a:r>
            <a:br>
              <a:rPr lang="en-US" dirty="0"/>
            </a:br>
            <a:endParaRPr lang="en-US" dirty="0"/>
          </a:p>
        </p:txBody>
      </p:sp>
      <p:pic>
        <p:nvPicPr>
          <p:cNvPr id="4" name="Picture 3">
            <a:extLst>
              <a:ext uri="{FF2B5EF4-FFF2-40B4-BE49-F238E27FC236}">
                <a16:creationId xmlns:a16="http://schemas.microsoft.com/office/drawing/2014/main" id="{1B948479-8992-A401-1502-3FB972F80B03}"/>
              </a:ext>
            </a:extLst>
          </p:cNvPr>
          <p:cNvPicPr>
            <a:picLocks noChangeAspect="1"/>
          </p:cNvPicPr>
          <p:nvPr/>
        </p:nvPicPr>
        <p:blipFill rotWithShape="1">
          <a:blip r:embed="rId2"/>
          <a:srcRect l="6044" t="10097" r="1335" b="5325"/>
          <a:stretch/>
        </p:blipFill>
        <p:spPr>
          <a:xfrm>
            <a:off x="636232" y="1029811"/>
            <a:ext cx="10919535" cy="5608894"/>
          </a:xfrm>
          <a:prstGeom prst="rect">
            <a:avLst/>
          </a:prstGeom>
        </p:spPr>
      </p:pic>
    </p:spTree>
    <p:extLst>
      <p:ext uri="{BB962C8B-B14F-4D97-AF65-F5344CB8AC3E}">
        <p14:creationId xmlns:p14="http://schemas.microsoft.com/office/powerpoint/2010/main" val="3176271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5F49-39C0-77DA-97AB-C34B66AD2B7F}"/>
              </a:ext>
            </a:extLst>
          </p:cNvPr>
          <p:cNvSpPr>
            <a:spLocks noGrp="1"/>
          </p:cNvSpPr>
          <p:nvPr>
            <p:ph type="title"/>
          </p:nvPr>
        </p:nvSpPr>
        <p:spPr/>
        <p:txBody>
          <a:bodyPr/>
          <a:lstStyle/>
          <a:p>
            <a:r>
              <a:rPr lang="en-US" dirty="0"/>
              <a:t>Modelling</a:t>
            </a:r>
            <a:br>
              <a:rPr lang="en-US" dirty="0"/>
            </a:br>
            <a:endParaRPr lang="en-US" dirty="0"/>
          </a:p>
        </p:txBody>
      </p:sp>
      <p:pic>
        <p:nvPicPr>
          <p:cNvPr id="4" name="Picture 3">
            <a:extLst>
              <a:ext uri="{FF2B5EF4-FFF2-40B4-BE49-F238E27FC236}">
                <a16:creationId xmlns:a16="http://schemas.microsoft.com/office/drawing/2014/main" id="{0F86031A-A08E-E225-1438-C6AA57C1120D}"/>
              </a:ext>
            </a:extLst>
          </p:cNvPr>
          <p:cNvPicPr>
            <a:picLocks noChangeAspect="1"/>
          </p:cNvPicPr>
          <p:nvPr/>
        </p:nvPicPr>
        <p:blipFill rotWithShape="1">
          <a:blip r:embed="rId2"/>
          <a:srcRect l="6875" t="16957" r="60243" b="10421"/>
          <a:stretch/>
        </p:blipFill>
        <p:spPr>
          <a:xfrm>
            <a:off x="0" y="1065320"/>
            <a:ext cx="3230074" cy="4012707"/>
          </a:xfrm>
          <a:prstGeom prst="rect">
            <a:avLst/>
          </a:prstGeom>
        </p:spPr>
      </p:pic>
      <p:pic>
        <p:nvPicPr>
          <p:cNvPr id="6" name="Picture 5">
            <a:extLst>
              <a:ext uri="{FF2B5EF4-FFF2-40B4-BE49-F238E27FC236}">
                <a16:creationId xmlns:a16="http://schemas.microsoft.com/office/drawing/2014/main" id="{D8171F2C-B7D7-FDF6-367E-5BEDC156D749}"/>
              </a:ext>
            </a:extLst>
          </p:cNvPr>
          <p:cNvPicPr>
            <a:picLocks noChangeAspect="1"/>
          </p:cNvPicPr>
          <p:nvPr/>
        </p:nvPicPr>
        <p:blipFill rotWithShape="1">
          <a:blip r:embed="rId3"/>
          <a:srcRect l="5971" t="18511" r="45534" b="7573"/>
          <a:stretch/>
        </p:blipFill>
        <p:spPr>
          <a:xfrm>
            <a:off x="3482037" y="96954"/>
            <a:ext cx="3717783" cy="3187468"/>
          </a:xfrm>
          <a:prstGeom prst="rect">
            <a:avLst/>
          </a:prstGeom>
        </p:spPr>
      </p:pic>
      <p:pic>
        <p:nvPicPr>
          <p:cNvPr id="8" name="Picture 7">
            <a:extLst>
              <a:ext uri="{FF2B5EF4-FFF2-40B4-BE49-F238E27FC236}">
                <a16:creationId xmlns:a16="http://schemas.microsoft.com/office/drawing/2014/main" id="{12906D84-7C66-A564-FFE6-4433383279A4}"/>
              </a:ext>
            </a:extLst>
          </p:cNvPr>
          <p:cNvPicPr>
            <a:picLocks noChangeAspect="1"/>
          </p:cNvPicPr>
          <p:nvPr/>
        </p:nvPicPr>
        <p:blipFill rotWithShape="1">
          <a:blip r:embed="rId4"/>
          <a:srcRect l="5825" t="11004" r="53471" b="4338"/>
          <a:stretch/>
        </p:blipFill>
        <p:spPr>
          <a:xfrm>
            <a:off x="7451783" y="1690688"/>
            <a:ext cx="4416098" cy="5166598"/>
          </a:xfrm>
          <a:prstGeom prst="rect">
            <a:avLst/>
          </a:prstGeom>
        </p:spPr>
      </p:pic>
      <p:pic>
        <p:nvPicPr>
          <p:cNvPr id="10" name="Picture 9">
            <a:extLst>
              <a:ext uri="{FF2B5EF4-FFF2-40B4-BE49-F238E27FC236}">
                <a16:creationId xmlns:a16="http://schemas.microsoft.com/office/drawing/2014/main" id="{C8CA54CA-88FD-72F1-13C9-44943C7A7F48}"/>
              </a:ext>
            </a:extLst>
          </p:cNvPr>
          <p:cNvPicPr>
            <a:picLocks noChangeAspect="1"/>
          </p:cNvPicPr>
          <p:nvPr/>
        </p:nvPicPr>
        <p:blipFill rotWithShape="1">
          <a:blip r:embed="rId5"/>
          <a:srcRect l="5607" t="14110" r="48519" b="8349"/>
          <a:stretch/>
        </p:blipFill>
        <p:spPr>
          <a:xfrm>
            <a:off x="3482036" y="3305408"/>
            <a:ext cx="3736449" cy="3552592"/>
          </a:xfrm>
          <a:prstGeom prst="rect">
            <a:avLst/>
          </a:prstGeom>
        </p:spPr>
      </p:pic>
    </p:spTree>
    <p:extLst>
      <p:ext uri="{BB962C8B-B14F-4D97-AF65-F5344CB8AC3E}">
        <p14:creationId xmlns:p14="http://schemas.microsoft.com/office/powerpoint/2010/main" val="1841685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5773-A062-4F3E-C161-1ABE750E0167}"/>
              </a:ext>
            </a:extLst>
          </p:cNvPr>
          <p:cNvSpPr>
            <a:spLocks noGrp="1"/>
          </p:cNvSpPr>
          <p:nvPr>
            <p:ph type="ctrTitle"/>
          </p:nvPr>
        </p:nvSpPr>
        <p:spPr/>
        <p:txBody>
          <a:bodyPr/>
          <a:lstStyle/>
          <a:p>
            <a:r>
              <a:rPr lang="en-US" dirty="0"/>
              <a:t>Results</a:t>
            </a:r>
          </a:p>
        </p:txBody>
      </p:sp>
      <p:sp>
        <p:nvSpPr>
          <p:cNvPr id="3" name="Subtitle 2">
            <a:extLst>
              <a:ext uri="{FF2B5EF4-FFF2-40B4-BE49-F238E27FC236}">
                <a16:creationId xmlns:a16="http://schemas.microsoft.com/office/drawing/2014/main" id="{49BB075B-134C-5BCD-5F37-9FF30741DF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397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45B6-E095-7181-5A4A-743FC23EA77F}"/>
              </a:ext>
            </a:extLst>
          </p:cNvPr>
          <p:cNvSpPr>
            <a:spLocks noGrp="1"/>
          </p:cNvSpPr>
          <p:nvPr>
            <p:ph type="title"/>
          </p:nvPr>
        </p:nvSpPr>
        <p:spPr/>
        <p:txBody>
          <a:bodyPr/>
          <a:lstStyle/>
          <a:p>
            <a:r>
              <a:rPr lang="en-US" dirty="0"/>
              <a:t>EDA Results</a:t>
            </a:r>
            <a:br>
              <a:rPr lang="en-US" dirty="0"/>
            </a:br>
            <a:endParaRPr lang="en-US" dirty="0"/>
          </a:p>
        </p:txBody>
      </p:sp>
      <p:pic>
        <p:nvPicPr>
          <p:cNvPr id="5" name="Content Placeholder 4">
            <a:extLst>
              <a:ext uri="{FF2B5EF4-FFF2-40B4-BE49-F238E27FC236}">
                <a16:creationId xmlns:a16="http://schemas.microsoft.com/office/drawing/2014/main" id="{4CA61779-3581-93A8-4B65-8D36EE6F194C}"/>
              </a:ext>
            </a:extLst>
          </p:cNvPr>
          <p:cNvPicPr>
            <a:picLocks noGrp="1" noChangeAspect="1"/>
          </p:cNvPicPr>
          <p:nvPr>
            <p:ph idx="1"/>
          </p:nvPr>
        </p:nvPicPr>
        <p:blipFill rotWithShape="1">
          <a:blip r:embed="rId2"/>
          <a:srcRect l="4823" t="27004" r="54781" b="12198"/>
          <a:stretch/>
        </p:blipFill>
        <p:spPr>
          <a:xfrm>
            <a:off x="62143" y="1027905"/>
            <a:ext cx="4545367" cy="3848067"/>
          </a:xfrm>
        </p:spPr>
      </p:pic>
      <p:pic>
        <p:nvPicPr>
          <p:cNvPr id="7" name="Picture 6">
            <a:extLst>
              <a:ext uri="{FF2B5EF4-FFF2-40B4-BE49-F238E27FC236}">
                <a16:creationId xmlns:a16="http://schemas.microsoft.com/office/drawing/2014/main" id="{C77CDA17-7ADF-4907-37F9-E22F20DBCC0D}"/>
              </a:ext>
            </a:extLst>
          </p:cNvPr>
          <p:cNvPicPr>
            <a:picLocks noChangeAspect="1"/>
          </p:cNvPicPr>
          <p:nvPr/>
        </p:nvPicPr>
        <p:blipFill rotWithShape="1">
          <a:blip r:embed="rId3"/>
          <a:srcRect l="5534" t="36505" r="1480" b="12233"/>
          <a:stretch/>
        </p:blipFill>
        <p:spPr>
          <a:xfrm>
            <a:off x="4719964" y="1027905"/>
            <a:ext cx="7359589" cy="2282223"/>
          </a:xfrm>
          <a:prstGeom prst="rect">
            <a:avLst/>
          </a:prstGeom>
        </p:spPr>
      </p:pic>
      <p:pic>
        <p:nvPicPr>
          <p:cNvPr id="8" name="Picture 7">
            <a:extLst>
              <a:ext uri="{FF2B5EF4-FFF2-40B4-BE49-F238E27FC236}">
                <a16:creationId xmlns:a16="http://schemas.microsoft.com/office/drawing/2014/main" id="{BD076814-1295-6821-3333-1CC412414EC6}"/>
              </a:ext>
            </a:extLst>
          </p:cNvPr>
          <p:cNvPicPr>
            <a:picLocks noChangeAspect="1"/>
          </p:cNvPicPr>
          <p:nvPr/>
        </p:nvPicPr>
        <p:blipFill rotWithShape="1">
          <a:blip r:embed="rId4"/>
          <a:srcRect l="5680" t="18864" r="55996" b="29315"/>
          <a:stretch/>
        </p:blipFill>
        <p:spPr>
          <a:xfrm>
            <a:off x="4719964" y="3428999"/>
            <a:ext cx="3813925" cy="2900779"/>
          </a:xfrm>
          <a:prstGeom prst="rect">
            <a:avLst/>
          </a:prstGeom>
        </p:spPr>
      </p:pic>
      <p:sp>
        <p:nvSpPr>
          <p:cNvPr id="9" name="TextBox 8">
            <a:extLst>
              <a:ext uri="{FF2B5EF4-FFF2-40B4-BE49-F238E27FC236}">
                <a16:creationId xmlns:a16="http://schemas.microsoft.com/office/drawing/2014/main" id="{8B238367-EDB5-EAA0-2247-C8F5395C84E5}"/>
              </a:ext>
            </a:extLst>
          </p:cNvPr>
          <p:cNvSpPr txBox="1"/>
          <p:nvPr/>
        </p:nvSpPr>
        <p:spPr>
          <a:xfrm>
            <a:off x="8495115" y="4575452"/>
            <a:ext cx="3634742" cy="1754326"/>
          </a:xfrm>
          <a:prstGeom prst="rect">
            <a:avLst/>
          </a:prstGeom>
          <a:noFill/>
        </p:spPr>
        <p:txBody>
          <a:bodyPr wrap="square" rtlCol="0">
            <a:spAutoFit/>
          </a:bodyPr>
          <a:lstStyle/>
          <a:p>
            <a:r>
              <a:rPr lang="en-US" b="0" dirty="0">
                <a:effectLst/>
                <a:latin typeface="Calibri" panose="020F0502020204030204" pitchFamily="34" charset="0"/>
                <a:cs typeface="Calibri" panose="020F0502020204030204" pitchFamily="34" charset="0"/>
              </a:rPr>
              <a:t>SO orbit has a success rate of 0% because there's only 1 launch attempt and it hasn't succeed. Meanwhile, Launch on orbit ES-L1, GEO, HEO, and SSO have 100% success rate</a:t>
            </a:r>
          </a:p>
        </p:txBody>
      </p:sp>
    </p:spTree>
    <p:extLst>
      <p:ext uri="{BB962C8B-B14F-4D97-AF65-F5344CB8AC3E}">
        <p14:creationId xmlns:p14="http://schemas.microsoft.com/office/powerpoint/2010/main" val="424822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8DAE-F114-8D26-2E5C-B294ED928367}"/>
              </a:ext>
            </a:extLst>
          </p:cNvPr>
          <p:cNvSpPr>
            <a:spLocks noGrp="1"/>
          </p:cNvSpPr>
          <p:nvPr>
            <p:ph type="title"/>
          </p:nvPr>
        </p:nvSpPr>
        <p:spPr/>
        <p:txBody>
          <a:bodyPr/>
          <a:lstStyle/>
          <a:p>
            <a:r>
              <a:rPr lang="en-US" dirty="0"/>
              <a:t>EDA Results</a:t>
            </a:r>
            <a:br>
              <a:rPr lang="en-US" dirty="0"/>
            </a:br>
            <a:endParaRPr lang="en-US" dirty="0"/>
          </a:p>
        </p:txBody>
      </p:sp>
      <p:pic>
        <p:nvPicPr>
          <p:cNvPr id="3" name="Picture 2">
            <a:extLst>
              <a:ext uri="{FF2B5EF4-FFF2-40B4-BE49-F238E27FC236}">
                <a16:creationId xmlns:a16="http://schemas.microsoft.com/office/drawing/2014/main" id="{2508548F-2363-BD81-F352-F9BB81122A0F}"/>
              </a:ext>
            </a:extLst>
          </p:cNvPr>
          <p:cNvPicPr>
            <a:picLocks noChangeAspect="1"/>
          </p:cNvPicPr>
          <p:nvPr/>
        </p:nvPicPr>
        <p:blipFill rotWithShape="1">
          <a:blip r:embed="rId2"/>
          <a:srcRect l="5825" t="39652" r="86020" b="43519"/>
          <a:stretch/>
        </p:blipFill>
        <p:spPr>
          <a:xfrm>
            <a:off x="150920" y="1441478"/>
            <a:ext cx="1349406" cy="1566275"/>
          </a:xfrm>
          <a:prstGeom prst="rect">
            <a:avLst/>
          </a:prstGeom>
        </p:spPr>
      </p:pic>
      <p:sp>
        <p:nvSpPr>
          <p:cNvPr id="4" name="TextBox 3">
            <a:extLst>
              <a:ext uri="{FF2B5EF4-FFF2-40B4-BE49-F238E27FC236}">
                <a16:creationId xmlns:a16="http://schemas.microsoft.com/office/drawing/2014/main" id="{904C267D-3CC8-60E2-FA2A-8C8038CAAF86}"/>
              </a:ext>
            </a:extLst>
          </p:cNvPr>
          <p:cNvSpPr txBox="1"/>
          <p:nvPr/>
        </p:nvSpPr>
        <p:spPr>
          <a:xfrm>
            <a:off x="150920" y="1072146"/>
            <a:ext cx="2511329" cy="369332"/>
          </a:xfrm>
          <a:prstGeom prst="rect">
            <a:avLst/>
          </a:prstGeom>
          <a:noFill/>
        </p:spPr>
        <p:txBody>
          <a:bodyPr wrap="none" rtlCol="0">
            <a:spAutoFit/>
          </a:bodyPr>
          <a:lstStyle/>
          <a:p>
            <a:r>
              <a:rPr lang="en-US" dirty="0"/>
              <a:t>Name of the launch sites</a:t>
            </a:r>
          </a:p>
        </p:txBody>
      </p:sp>
      <p:pic>
        <p:nvPicPr>
          <p:cNvPr id="5" name="Picture 4">
            <a:extLst>
              <a:ext uri="{FF2B5EF4-FFF2-40B4-BE49-F238E27FC236}">
                <a16:creationId xmlns:a16="http://schemas.microsoft.com/office/drawing/2014/main" id="{BB138112-CC01-6703-60DA-2B8EE32631EF}"/>
              </a:ext>
            </a:extLst>
          </p:cNvPr>
          <p:cNvPicPr>
            <a:picLocks noChangeAspect="1"/>
          </p:cNvPicPr>
          <p:nvPr/>
        </p:nvPicPr>
        <p:blipFill rotWithShape="1">
          <a:blip r:embed="rId3"/>
          <a:srcRect l="6844" t="89231" r="81069" b="3989"/>
          <a:stretch/>
        </p:blipFill>
        <p:spPr>
          <a:xfrm>
            <a:off x="8717872" y="1441478"/>
            <a:ext cx="2511329" cy="792301"/>
          </a:xfrm>
          <a:prstGeom prst="rect">
            <a:avLst/>
          </a:prstGeom>
        </p:spPr>
      </p:pic>
      <p:sp>
        <p:nvSpPr>
          <p:cNvPr id="6" name="TextBox 5">
            <a:extLst>
              <a:ext uri="{FF2B5EF4-FFF2-40B4-BE49-F238E27FC236}">
                <a16:creationId xmlns:a16="http://schemas.microsoft.com/office/drawing/2014/main" id="{FB942093-F39F-AE13-4283-77FC36BF361A}"/>
              </a:ext>
            </a:extLst>
          </p:cNvPr>
          <p:cNvSpPr txBox="1"/>
          <p:nvPr/>
        </p:nvSpPr>
        <p:spPr>
          <a:xfrm>
            <a:off x="8717872" y="1078690"/>
            <a:ext cx="3007426" cy="369332"/>
          </a:xfrm>
          <a:prstGeom prst="rect">
            <a:avLst/>
          </a:prstGeom>
          <a:noFill/>
        </p:spPr>
        <p:txBody>
          <a:bodyPr wrap="none" rtlCol="0">
            <a:spAutoFit/>
          </a:bodyPr>
          <a:lstStyle/>
          <a:p>
            <a:r>
              <a:rPr lang="en-US" dirty="0"/>
              <a:t>Total Payload Carried by NASA</a:t>
            </a:r>
          </a:p>
        </p:txBody>
      </p:sp>
      <p:pic>
        <p:nvPicPr>
          <p:cNvPr id="7" name="Picture 6">
            <a:extLst>
              <a:ext uri="{FF2B5EF4-FFF2-40B4-BE49-F238E27FC236}">
                <a16:creationId xmlns:a16="http://schemas.microsoft.com/office/drawing/2014/main" id="{3DEE8926-9D1C-A3F3-7255-3D813B37CF3F}"/>
              </a:ext>
            </a:extLst>
          </p:cNvPr>
          <p:cNvPicPr>
            <a:picLocks noChangeAspect="1"/>
          </p:cNvPicPr>
          <p:nvPr/>
        </p:nvPicPr>
        <p:blipFill rotWithShape="1">
          <a:blip r:embed="rId4"/>
          <a:srcRect l="6872" t="48116" r="1688" b="5325"/>
          <a:stretch/>
        </p:blipFill>
        <p:spPr>
          <a:xfrm>
            <a:off x="705774" y="3186935"/>
            <a:ext cx="10780451" cy="3087637"/>
          </a:xfrm>
          <a:prstGeom prst="rect">
            <a:avLst/>
          </a:prstGeom>
        </p:spPr>
      </p:pic>
      <p:sp>
        <p:nvSpPr>
          <p:cNvPr id="8" name="TextBox 7">
            <a:extLst>
              <a:ext uri="{FF2B5EF4-FFF2-40B4-BE49-F238E27FC236}">
                <a16:creationId xmlns:a16="http://schemas.microsoft.com/office/drawing/2014/main" id="{B2B7B84D-3E41-46F4-5EDD-51D3A5C91CEE}"/>
              </a:ext>
            </a:extLst>
          </p:cNvPr>
          <p:cNvSpPr txBox="1"/>
          <p:nvPr/>
        </p:nvSpPr>
        <p:spPr>
          <a:xfrm>
            <a:off x="3950563" y="2715365"/>
            <a:ext cx="4128117" cy="584775"/>
          </a:xfrm>
          <a:prstGeom prst="rect">
            <a:avLst/>
          </a:prstGeom>
          <a:noFill/>
        </p:spPr>
        <p:txBody>
          <a:bodyPr wrap="square" rtlCol="0">
            <a:spAutoFit/>
          </a:bodyPr>
          <a:lstStyle/>
          <a:p>
            <a:r>
              <a:rPr lang="en-US" sz="3200" dirty="0"/>
              <a:t>Launch site locations</a:t>
            </a:r>
          </a:p>
        </p:txBody>
      </p:sp>
    </p:spTree>
    <p:extLst>
      <p:ext uri="{BB962C8B-B14F-4D97-AF65-F5344CB8AC3E}">
        <p14:creationId xmlns:p14="http://schemas.microsoft.com/office/powerpoint/2010/main" val="350463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E849-5A5B-20DA-ACF1-45763E71B4D3}"/>
              </a:ext>
            </a:extLst>
          </p:cNvPr>
          <p:cNvSpPr>
            <a:spLocks noGrp="1"/>
          </p:cNvSpPr>
          <p:nvPr>
            <p:ph type="title"/>
          </p:nvPr>
        </p:nvSpPr>
        <p:spPr/>
        <p:txBody>
          <a:bodyPr/>
          <a:lstStyle/>
          <a:p>
            <a:r>
              <a:rPr lang="en-US" dirty="0"/>
              <a:t>Modelling Results</a:t>
            </a:r>
            <a:br>
              <a:rPr lang="en-US" dirty="0"/>
            </a:br>
            <a:endParaRPr lang="en-US" dirty="0"/>
          </a:p>
        </p:txBody>
      </p:sp>
      <p:pic>
        <p:nvPicPr>
          <p:cNvPr id="4" name="Picture 3">
            <a:extLst>
              <a:ext uri="{FF2B5EF4-FFF2-40B4-BE49-F238E27FC236}">
                <a16:creationId xmlns:a16="http://schemas.microsoft.com/office/drawing/2014/main" id="{07502533-D72F-CA3E-334F-8B4EE39E8421}"/>
              </a:ext>
            </a:extLst>
          </p:cNvPr>
          <p:cNvPicPr>
            <a:picLocks noChangeAspect="1"/>
          </p:cNvPicPr>
          <p:nvPr/>
        </p:nvPicPr>
        <p:blipFill rotWithShape="1">
          <a:blip r:embed="rId2"/>
          <a:srcRect l="6044" t="69385" r="66359" b="8349"/>
          <a:stretch/>
        </p:blipFill>
        <p:spPr>
          <a:xfrm>
            <a:off x="363673" y="1690688"/>
            <a:ext cx="3364636" cy="1526959"/>
          </a:xfrm>
          <a:prstGeom prst="rect">
            <a:avLst/>
          </a:prstGeom>
        </p:spPr>
      </p:pic>
      <p:sp>
        <p:nvSpPr>
          <p:cNvPr id="5" name="TextBox 4">
            <a:extLst>
              <a:ext uri="{FF2B5EF4-FFF2-40B4-BE49-F238E27FC236}">
                <a16:creationId xmlns:a16="http://schemas.microsoft.com/office/drawing/2014/main" id="{3EA1CDD7-9EC9-558D-712D-34263ABEFE4B}"/>
              </a:ext>
            </a:extLst>
          </p:cNvPr>
          <p:cNvSpPr txBox="1"/>
          <p:nvPr/>
        </p:nvSpPr>
        <p:spPr>
          <a:xfrm>
            <a:off x="168676" y="1237527"/>
            <a:ext cx="3970225" cy="369332"/>
          </a:xfrm>
          <a:prstGeom prst="rect">
            <a:avLst/>
          </a:prstGeom>
          <a:noFill/>
        </p:spPr>
        <p:txBody>
          <a:bodyPr wrap="square" rtlCol="0">
            <a:spAutoFit/>
          </a:bodyPr>
          <a:lstStyle/>
          <a:p>
            <a:r>
              <a:rPr lang="en-US" dirty="0" err="1"/>
              <a:t>Logreg</a:t>
            </a:r>
            <a:r>
              <a:rPr lang="en-US" dirty="0"/>
              <a:t> Test Accuracy (Best Test Result)</a:t>
            </a:r>
          </a:p>
        </p:txBody>
      </p:sp>
      <p:pic>
        <p:nvPicPr>
          <p:cNvPr id="7" name="Picture 6">
            <a:extLst>
              <a:ext uri="{FF2B5EF4-FFF2-40B4-BE49-F238E27FC236}">
                <a16:creationId xmlns:a16="http://schemas.microsoft.com/office/drawing/2014/main" id="{782B221D-03C8-DD6B-E4C4-31B7EF8226BC}"/>
              </a:ext>
            </a:extLst>
          </p:cNvPr>
          <p:cNvPicPr>
            <a:picLocks noChangeAspect="1"/>
          </p:cNvPicPr>
          <p:nvPr/>
        </p:nvPicPr>
        <p:blipFill rotWithShape="1">
          <a:blip r:embed="rId3"/>
          <a:srcRect l="5171" t="31068" r="26966" b="57241"/>
          <a:stretch/>
        </p:blipFill>
        <p:spPr>
          <a:xfrm>
            <a:off x="71022" y="5983550"/>
            <a:ext cx="8273988" cy="801782"/>
          </a:xfrm>
          <a:prstGeom prst="rect">
            <a:avLst/>
          </a:prstGeom>
        </p:spPr>
      </p:pic>
      <p:pic>
        <p:nvPicPr>
          <p:cNvPr id="9" name="Picture 8">
            <a:extLst>
              <a:ext uri="{FF2B5EF4-FFF2-40B4-BE49-F238E27FC236}">
                <a16:creationId xmlns:a16="http://schemas.microsoft.com/office/drawing/2014/main" id="{07590C15-8E3B-4664-6676-41262E429D7E}"/>
              </a:ext>
            </a:extLst>
          </p:cNvPr>
          <p:cNvPicPr>
            <a:picLocks noChangeAspect="1"/>
          </p:cNvPicPr>
          <p:nvPr/>
        </p:nvPicPr>
        <p:blipFill rotWithShape="1">
          <a:blip r:embed="rId4"/>
          <a:srcRect l="6044" t="67314" r="66359" b="11528"/>
          <a:stretch/>
        </p:blipFill>
        <p:spPr>
          <a:xfrm>
            <a:off x="4237523" y="1660632"/>
            <a:ext cx="3540795" cy="1526959"/>
          </a:xfrm>
          <a:prstGeom prst="rect">
            <a:avLst/>
          </a:prstGeom>
        </p:spPr>
      </p:pic>
      <p:sp>
        <p:nvSpPr>
          <p:cNvPr id="10" name="TextBox 9">
            <a:extLst>
              <a:ext uri="{FF2B5EF4-FFF2-40B4-BE49-F238E27FC236}">
                <a16:creationId xmlns:a16="http://schemas.microsoft.com/office/drawing/2014/main" id="{3269CDD6-E499-6F4D-EC4D-8D68E5F4F650}"/>
              </a:ext>
            </a:extLst>
          </p:cNvPr>
          <p:cNvSpPr txBox="1"/>
          <p:nvPr/>
        </p:nvSpPr>
        <p:spPr>
          <a:xfrm>
            <a:off x="4101483" y="1260800"/>
            <a:ext cx="4062103" cy="369332"/>
          </a:xfrm>
          <a:prstGeom prst="rect">
            <a:avLst/>
          </a:prstGeom>
          <a:noFill/>
        </p:spPr>
        <p:txBody>
          <a:bodyPr wrap="square" rtlCol="0">
            <a:spAutoFit/>
          </a:bodyPr>
          <a:lstStyle/>
          <a:p>
            <a:r>
              <a:rPr lang="en-US" dirty="0"/>
              <a:t>Decision Tree Test Accuracy (Overfitting)</a:t>
            </a:r>
          </a:p>
        </p:txBody>
      </p:sp>
      <p:pic>
        <p:nvPicPr>
          <p:cNvPr id="12" name="Picture 11">
            <a:extLst>
              <a:ext uri="{FF2B5EF4-FFF2-40B4-BE49-F238E27FC236}">
                <a16:creationId xmlns:a16="http://schemas.microsoft.com/office/drawing/2014/main" id="{2A2BD27D-5C8F-C9E0-409D-7BA76E8A11AC}"/>
              </a:ext>
            </a:extLst>
          </p:cNvPr>
          <p:cNvPicPr>
            <a:picLocks noChangeAspect="1"/>
          </p:cNvPicPr>
          <p:nvPr/>
        </p:nvPicPr>
        <p:blipFill rotWithShape="1">
          <a:blip r:embed="rId5"/>
          <a:srcRect l="6044" t="64466" r="66359" b="13634"/>
          <a:stretch/>
        </p:blipFill>
        <p:spPr>
          <a:xfrm>
            <a:off x="8442271" y="1649982"/>
            <a:ext cx="3420743" cy="1526959"/>
          </a:xfrm>
          <a:prstGeom prst="rect">
            <a:avLst/>
          </a:prstGeom>
        </p:spPr>
      </p:pic>
      <p:sp>
        <p:nvSpPr>
          <p:cNvPr id="13" name="TextBox 12">
            <a:extLst>
              <a:ext uri="{FF2B5EF4-FFF2-40B4-BE49-F238E27FC236}">
                <a16:creationId xmlns:a16="http://schemas.microsoft.com/office/drawing/2014/main" id="{BC1D62D1-004B-64A6-3584-8025544674F1}"/>
              </a:ext>
            </a:extLst>
          </p:cNvPr>
          <p:cNvSpPr txBox="1"/>
          <p:nvPr/>
        </p:nvSpPr>
        <p:spPr>
          <a:xfrm>
            <a:off x="8380208" y="1230415"/>
            <a:ext cx="3256982" cy="369332"/>
          </a:xfrm>
          <a:prstGeom prst="rect">
            <a:avLst/>
          </a:prstGeom>
          <a:noFill/>
        </p:spPr>
        <p:txBody>
          <a:bodyPr wrap="none" rtlCol="0">
            <a:spAutoFit/>
          </a:bodyPr>
          <a:lstStyle/>
          <a:p>
            <a:r>
              <a:rPr lang="en-US" dirty="0"/>
              <a:t>KNN Test Accuracy (Underfitting)</a:t>
            </a:r>
          </a:p>
        </p:txBody>
      </p:sp>
      <p:pic>
        <p:nvPicPr>
          <p:cNvPr id="15" name="Picture 14">
            <a:extLst>
              <a:ext uri="{FF2B5EF4-FFF2-40B4-BE49-F238E27FC236}">
                <a16:creationId xmlns:a16="http://schemas.microsoft.com/office/drawing/2014/main" id="{C2D82D12-8AAB-854C-F007-93AFF9F40A60}"/>
              </a:ext>
            </a:extLst>
          </p:cNvPr>
          <p:cNvPicPr>
            <a:picLocks noChangeAspect="1"/>
          </p:cNvPicPr>
          <p:nvPr/>
        </p:nvPicPr>
        <p:blipFill rotWithShape="1">
          <a:blip r:embed="rId6"/>
          <a:srcRect l="6335" t="61800" r="78741" b="34837"/>
          <a:stretch/>
        </p:blipFill>
        <p:spPr>
          <a:xfrm>
            <a:off x="8442271" y="4026336"/>
            <a:ext cx="3320641" cy="420926"/>
          </a:xfrm>
          <a:prstGeom prst="rect">
            <a:avLst/>
          </a:prstGeom>
        </p:spPr>
      </p:pic>
      <p:sp>
        <p:nvSpPr>
          <p:cNvPr id="16" name="TextBox 15">
            <a:extLst>
              <a:ext uri="{FF2B5EF4-FFF2-40B4-BE49-F238E27FC236}">
                <a16:creationId xmlns:a16="http://schemas.microsoft.com/office/drawing/2014/main" id="{FF25ECD1-8B60-B97D-2AA1-38B9060F972D}"/>
              </a:ext>
            </a:extLst>
          </p:cNvPr>
          <p:cNvSpPr txBox="1"/>
          <p:nvPr/>
        </p:nvSpPr>
        <p:spPr>
          <a:xfrm>
            <a:off x="8380208" y="3357894"/>
            <a:ext cx="3244180" cy="646331"/>
          </a:xfrm>
          <a:prstGeom prst="rect">
            <a:avLst/>
          </a:prstGeom>
          <a:noFill/>
        </p:spPr>
        <p:txBody>
          <a:bodyPr wrap="square" rtlCol="0">
            <a:spAutoFit/>
          </a:bodyPr>
          <a:lstStyle/>
          <a:p>
            <a:r>
              <a:rPr lang="en-US" dirty="0"/>
              <a:t>KNN Train Accuracy (</a:t>
            </a:r>
            <a:r>
              <a:rPr lang="en-US" dirty="0" err="1"/>
              <a:t>n_neighbors</a:t>
            </a:r>
            <a:r>
              <a:rPr lang="en-US" dirty="0"/>
              <a:t>=1 from </a:t>
            </a:r>
            <a:r>
              <a:rPr lang="en-US" dirty="0" err="1"/>
              <a:t>gridsearch</a:t>
            </a:r>
            <a:r>
              <a:rPr lang="en-US" dirty="0"/>
              <a:t>)</a:t>
            </a:r>
          </a:p>
        </p:txBody>
      </p:sp>
      <p:pic>
        <p:nvPicPr>
          <p:cNvPr id="18" name="Picture 17">
            <a:extLst>
              <a:ext uri="{FF2B5EF4-FFF2-40B4-BE49-F238E27FC236}">
                <a16:creationId xmlns:a16="http://schemas.microsoft.com/office/drawing/2014/main" id="{D0645E4A-234D-6BFB-478C-B914771BAC2E}"/>
              </a:ext>
            </a:extLst>
          </p:cNvPr>
          <p:cNvPicPr>
            <a:picLocks noChangeAspect="1"/>
          </p:cNvPicPr>
          <p:nvPr/>
        </p:nvPicPr>
        <p:blipFill rotWithShape="1">
          <a:blip r:embed="rId7"/>
          <a:srcRect l="6189" t="56570" r="78738" b="40194"/>
          <a:stretch/>
        </p:blipFill>
        <p:spPr>
          <a:xfrm>
            <a:off x="4208016" y="4074183"/>
            <a:ext cx="3166349" cy="382408"/>
          </a:xfrm>
          <a:prstGeom prst="rect">
            <a:avLst/>
          </a:prstGeom>
        </p:spPr>
      </p:pic>
      <p:sp>
        <p:nvSpPr>
          <p:cNvPr id="19" name="TextBox 18">
            <a:extLst>
              <a:ext uri="{FF2B5EF4-FFF2-40B4-BE49-F238E27FC236}">
                <a16:creationId xmlns:a16="http://schemas.microsoft.com/office/drawing/2014/main" id="{836B2B99-99DC-91F6-24F9-142519A7B384}"/>
              </a:ext>
            </a:extLst>
          </p:cNvPr>
          <p:cNvSpPr txBox="1"/>
          <p:nvPr/>
        </p:nvSpPr>
        <p:spPr>
          <a:xfrm>
            <a:off x="4208016" y="3429000"/>
            <a:ext cx="3244180" cy="646331"/>
          </a:xfrm>
          <a:prstGeom prst="rect">
            <a:avLst/>
          </a:prstGeom>
          <a:noFill/>
        </p:spPr>
        <p:txBody>
          <a:bodyPr wrap="square" rtlCol="0">
            <a:spAutoFit/>
          </a:bodyPr>
          <a:lstStyle/>
          <a:p>
            <a:r>
              <a:rPr lang="en-US" dirty="0"/>
              <a:t>Decision Tree Train Accuracy (best TRAIN result)</a:t>
            </a:r>
          </a:p>
        </p:txBody>
      </p:sp>
      <p:pic>
        <p:nvPicPr>
          <p:cNvPr id="21" name="Picture 20">
            <a:extLst>
              <a:ext uri="{FF2B5EF4-FFF2-40B4-BE49-F238E27FC236}">
                <a16:creationId xmlns:a16="http://schemas.microsoft.com/office/drawing/2014/main" id="{5010F43B-9626-6E95-488D-9669B79BD765}"/>
              </a:ext>
            </a:extLst>
          </p:cNvPr>
          <p:cNvPicPr>
            <a:picLocks noChangeAspect="1"/>
          </p:cNvPicPr>
          <p:nvPr/>
        </p:nvPicPr>
        <p:blipFill rotWithShape="1">
          <a:blip r:embed="rId8"/>
          <a:srcRect l="6116" t="45048" r="78665" b="51860"/>
          <a:stretch/>
        </p:blipFill>
        <p:spPr>
          <a:xfrm>
            <a:off x="366885" y="4064854"/>
            <a:ext cx="3346093" cy="382408"/>
          </a:xfrm>
          <a:prstGeom prst="rect">
            <a:avLst/>
          </a:prstGeom>
        </p:spPr>
      </p:pic>
      <p:sp>
        <p:nvSpPr>
          <p:cNvPr id="22" name="TextBox 21">
            <a:extLst>
              <a:ext uri="{FF2B5EF4-FFF2-40B4-BE49-F238E27FC236}">
                <a16:creationId xmlns:a16="http://schemas.microsoft.com/office/drawing/2014/main" id="{6A05CA99-641A-C3A1-0694-3D613F1D4990}"/>
              </a:ext>
            </a:extLst>
          </p:cNvPr>
          <p:cNvSpPr txBox="1"/>
          <p:nvPr/>
        </p:nvSpPr>
        <p:spPr>
          <a:xfrm>
            <a:off x="262108" y="3704851"/>
            <a:ext cx="3069558" cy="369332"/>
          </a:xfrm>
          <a:prstGeom prst="rect">
            <a:avLst/>
          </a:prstGeom>
          <a:noFill/>
        </p:spPr>
        <p:txBody>
          <a:bodyPr wrap="none" rtlCol="0">
            <a:spAutoFit/>
          </a:bodyPr>
          <a:lstStyle/>
          <a:p>
            <a:r>
              <a:rPr lang="en-US" dirty="0" err="1"/>
              <a:t>Logreg</a:t>
            </a:r>
            <a:r>
              <a:rPr lang="en-US" dirty="0"/>
              <a:t> Train Accuracy (Best fit)</a:t>
            </a:r>
          </a:p>
        </p:txBody>
      </p:sp>
    </p:spTree>
    <p:extLst>
      <p:ext uri="{BB962C8B-B14F-4D97-AF65-F5344CB8AC3E}">
        <p14:creationId xmlns:p14="http://schemas.microsoft.com/office/powerpoint/2010/main" val="3224370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1EF6-5651-AE7E-28AD-A870F9DF6ED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6DFA7E3-4DD6-103C-9D38-8D4AC27AEBFE}"/>
              </a:ext>
            </a:extLst>
          </p:cNvPr>
          <p:cNvSpPr>
            <a:spLocks noGrp="1"/>
          </p:cNvSpPr>
          <p:nvPr>
            <p:ph idx="1"/>
          </p:nvPr>
        </p:nvSpPr>
        <p:spPr/>
        <p:txBody>
          <a:bodyPr/>
          <a:lstStyle/>
          <a:p>
            <a:r>
              <a:rPr lang="en-US" dirty="0"/>
              <a:t>Success rate keeps increasing over time, as more and more launch is being done.</a:t>
            </a:r>
          </a:p>
          <a:p>
            <a:r>
              <a:rPr lang="en-US" dirty="0"/>
              <a:t>Heavier payloads seems to have a better success on landing, however this might happen because of the fact that most of the heavy payloads are launched only after flight number is relatively high (correlates with our 1</a:t>
            </a:r>
            <a:r>
              <a:rPr lang="en-US" baseline="30000" dirty="0"/>
              <a:t>st</a:t>
            </a:r>
            <a:r>
              <a:rPr lang="en-US" dirty="0"/>
              <a:t> point in this conclusion).</a:t>
            </a:r>
          </a:p>
          <a:p>
            <a:r>
              <a:rPr lang="en-US" b="0" dirty="0">
                <a:effectLst/>
                <a:latin typeface="Calibri" panose="020F0502020204030204" pitchFamily="34" charset="0"/>
                <a:cs typeface="Calibri" panose="020F0502020204030204" pitchFamily="34" charset="0"/>
              </a:rPr>
              <a:t>Launch on orbit ES-L1, GEO, HEO, and SSO have 100% success rate.</a:t>
            </a:r>
            <a:endParaRPr lang="en-US" dirty="0"/>
          </a:p>
          <a:p>
            <a:r>
              <a:rPr lang="en-US" dirty="0"/>
              <a:t>We find that Logistic Regression model is best fit for this dataset. (83% accuracy)</a:t>
            </a:r>
          </a:p>
        </p:txBody>
      </p:sp>
    </p:spTree>
    <p:extLst>
      <p:ext uri="{BB962C8B-B14F-4D97-AF65-F5344CB8AC3E}">
        <p14:creationId xmlns:p14="http://schemas.microsoft.com/office/powerpoint/2010/main" val="3885150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E16A1-EAF2-375E-C8CE-B50F6BD1A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275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2662-F91B-4160-A2F7-52765AFB6B36}"/>
              </a:ext>
            </a:extLst>
          </p:cNvPr>
          <p:cNvSpPr>
            <a:spLocks noGrp="1"/>
          </p:cNvSpPr>
          <p:nvPr>
            <p:ph type="title"/>
          </p:nvPr>
        </p:nvSpPr>
        <p:spPr/>
        <p:txBody>
          <a:bodyPr/>
          <a:lstStyle/>
          <a:p>
            <a:r>
              <a:rPr lang="en-US" dirty="0">
                <a:latin typeface="+mn-lt"/>
              </a:rPr>
              <a:t>Executive Summary</a:t>
            </a:r>
          </a:p>
        </p:txBody>
      </p:sp>
      <p:sp>
        <p:nvSpPr>
          <p:cNvPr id="3" name="Content Placeholder 2">
            <a:extLst>
              <a:ext uri="{FF2B5EF4-FFF2-40B4-BE49-F238E27FC236}">
                <a16:creationId xmlns:a16="http://schemas.microsoft.com/office/drawing/2014/main" id="{C7195516-8F88-FC80-C145-EF079601541D}"/>
              </a:ext>
            </a:extLst>
          </p:cNvPr>
          <p:cNvSpPr>
            <a:spLocks noGrp="1"/>
          </p:cNvSpPr>
          <p:nvPr>
            <p:ph idx="1"/>
          </p:nvPr>
        </p:nvSpPr>
        <p:spPr/>
        <p:txBody>
          <a:bodyPr>
            <a:normAutofit lnSpcReduction="10000"/>
          </a:bodyPr>
          <a:lstStyle/>
          <a:p>
            <a:pPr>
              <a:lnSpc>
                <a:spcPct val="100000"/>
              </a:lnSpc>
              <a:spcBef>
                <a:spcPts val="1400"/>
              </a:spcBef>
            </a:pPr>
            <a:r>
              <a:rPr lang="en-US" sz="2200" dirty="0"/>
              <a:t>Methodologies</a:t>
            </a:r>
          </a:p>
          <a:p>
            <a:pPr lvl="1">
              <a:lnSpc>
                <a:spcPct val="100000"/>
              </a:lnSpc>
              <a:spcBef>
                <a:spcPts val="1400"/>
              </a:spcBef>
              <a:buFontTx/>
              <a:buChar char="-"/>
            </a:pPr>
            <a:r>
              <a:rPr lang="en-US" sz="1800" dirty="0"/>
              <a:t>Data Collection with API</a:t>
            </a:r>
          </a:p>
          <a:p>
            <a:pPr lvl="1">
              <a:lnSpc>
                <a:spcPct val="100000"/>
              </a:lnSpc>
              <a:spcBef>
                <a:spcPts val="1400"/>
              </a:spcBef>
              <a:buFontTx/>
              <a:buChar char="-"/>
            </a:pPr>
            <a:r>
              <a:rPr lang="en-US" sz="1800" dirty="0"/>
              <a:t>Data Wrangling</a:t>
            </a:r>
          </a:p>
          <a:p>
            <a:pPr lvl="1">
              <a:lnSpc>
                <a:spcPct val="100000"/>
              </a:lnSpc>
              <a:spcBef>
                <a:spcPts val="1400"/>
              </a:spcBef>
              <a:buFontTx/>
              <a:buChar char="-"/>
            </a:pPr>
            <a:r>
              <a:rPr lang="en-US" sz="1800" dirty="0"/>
              <a:t>EDA with SQL</a:t>
            </a:r>
          </a:p>
          <a:p>
            <a:pPr lvl="1">
              <a:lnSpc>
                <a:spcPct val="100000"/>
              </a:lnSpc>
              <a:spcBef>
                <a:spcPts val="1400"/>
              </a:spcBef>
              <a:buFontTx/>
              <a:buChar char="-"/>
            </a:pPr>
            <a:r>
              <a:rPr lang="en-US" sz="1800" dirty="0"/>
              <a:t>EDA and Data Viz with pandas</a:t>
            </a:r>
          </a:p>
          <a:p>
            <a:pPr lvl="1">
              <a:lnSpc>
                <a:spcPct val="100000"/>
              </a:lnSpc>
              <a:spcBef>
                <a:spcPts val="1400"/>
              </a:spcBef>
              <a:buFontTx/>
              <a:buChar char="-"/>
            </a:pPr>
            <a:r>
              <a:rPr lang="en-US" sz="1800" dirty="0"/>
              <a:t>Mapping with Folium</a:t>
            </a:r>
          </a:p>
          <a:p>
            <a:pPr lvl="1">
              <a:lnSpc>
                <a:spcPct val="100000"/>
              </a:lnSpc>
              <a:spcBef>
                <a:spcPts val="1400"/>
              </a:spcBef>
              <a:buFontTx/>
              <a:buChar char="-"/>
            </a:pPr>
            <a:r>
              <a:rPr lang="en-US" sz="1800" dirty="0"/>
              <a:t>Machine Learning Prediction</a:t>
            </a:r>
          </a:p>
          <a:p>
            <a:pPr>
              <a:lnSpc>
                <a:spcPct val="100000"/>
              </a:lnSpc>
              <a:spcBef>
                <a:spcPts val="1400"/>
              </a:spcBef>
              <a:buFont typeface="Arial" panose="020B0604020202020204" pitchFamily="34" charset="0"/>
              <a:buChar char="•"/>
            </a:pPr>
            <a:r>
              <a:rPr lang="en-US" sz="2200" dirty="0"/>
              <a:t>Results</a:t>
            </a:r>
            <a:endParaRPr lang="en-US" sz="1800" dirty="0"/>
          </a:p>
          <a:p>
            <a:pPr lvl="1">
              <a:lnSpc>
                <a:spcPct val="100000"/>
              </a:lnSpc>
              <a:spcBef>
                <a:spcPts val="1400"/>
              </a:spcBef>
              <a:buFontTx/>
              <a:buChar char="-"/>
            </a:pPr>
            <a:r>
              <a:rPr lang="en-US" sz="1800" dirty="0"/>
              <a:t>EDA results</a:t>
            </a:r>
          </a:p>
          <a:p>
            <a:pPr lvl="1">
              <a:lnSpc>
                <a:spcPct val="100000"/>
              </a:lnSpc>
              <a:spcBef>
                <a:spcPts val="1400"/>
              </a:spcBef>
              <a:buFontTx/>
              <a:buChar char="-"/>
            </a:pPr>
            <a:r>
              <a:rPr lang="en-US" sz="1800" dirty="0"/>
              <a:t>Classification modelling results</a:t>
            </a:r>
          </a:p>
          <a:p>
            <a:endParaRPr lang="en-US" dirty="0"/>
          </a:p>
        </p:txBody>
      </p:sp>
    </p:spTree>
    <p:extLst>
      <p:ext uri="{BB962C8B-B14F-4D97-AF65-F5344CB8AC3E}">
        <p14:creationId xmlns:p14="http://schemas.microsoft.com/office/powerpoint/2010/main" val="35010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1307-32E3-0F05-8877-6E73CFD90E75}"/>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780125B5-6D7A-5312-11AE-3D0C4D61BC88}"/>
              </a:ext>
            </a:extLst>
          </p:cNvPr>
          <p:cNvSpPr>
            <a:spLocks noGrp="1"/>
          </p:cNvSpPr>
          <p:nvPr>
            <p:ph idx="1"/>
          </p:nvPr>
        </p:nvSpPr>
        <p:spPr/>
        <p:txBody>
          <a:bodyPr/>
          <a:lstStyle/>
          <a:p>
            <a:r>
              <a:rPr lang="en-US" dirty="0"/>
              <a:t>Introduction</a:t>
            </a:r>
          </a:p>
          <a:p>
            <a:r>
              <a:rPr lang="en-US" dirty="0"/>
              <a:t>Methodology</a:t>
            </a:r>
          </a:p>
          <a:p>
            <a:r>
              <a:rPr lang="en-US" dirty="0"/>
              <a:t>Results</a:t>
            </a:r>
          </a:p>
          <a:p>
            <a:r>
              <a:rPr lang="en-US" dirty="0"/>
              <a:t>Discussion</a:t>
            </a:r>
          </a:p>
          <a:p>
            <a:r>
              <a:rPr lang="en-US" dirty="0"/>
              <a:t>Conclusion</a:t>
            </a:r>
          </a:p>
          <a:p>
            <a:r>
              <a:rPr lang="en-US" dirty="0"/>
              <a:t>Appendix</a:t>
            </a:r>
          </a:p>
        </p:txBody>
      </p:sp>
    </p:spTree>
    <p:extLst>
      <p:ext uri="{BB962C8B-B14F-4D97-AF65-F5344CB8AC3E}">
        <p14:creationId xmlns:p14="http://schemas.microsoft.com/office/powerpoint/2010/main" val="190372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EC8A-2CBB-A31E-210D-974F0E9AC77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678A391-3438-0AAD-56E7-11831AA76568}"/>
              </a:ext>
            </a:extLst>
          </p:cNvPr>
          <p:cNvSpPr>
            <a:spLocks noGrp="1"/>
          </p:cNvSpPr>
          <p:nvPr>
            <p:ph idx="1"/>
          </p:nvPr>
        </p:nvSpPr>
        <p:spPr/>
        <p:txBody>
          <a:bodyPr>
            <a:normAutofit fontScale="92500" lnSpcReduction="20000"/>
          </a:bodyPr>
          <a:lstStyle/>
          <a:p>
            <a:pPr marL="0" indent="0">
              <a:buNone/>
            </a:pPr>
            <a:r>
              <a:rPr lang="en-US" b="0" dirty="0">
                <a:effectLst/>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buNone/>
            </a:pPr>
            <a:endParaRPr lang="en-US" dirty="0"/>
          </a:p>
          <a:p>
            <a:pPr marL="0" indent="0">
              <a:buNone/>
            </a:pPr>
            <a:r>
              <a:rPr lang="en-US" b="0" dirty="0">
                <a:effectLst/>
              </a:rPr>
              <a:t>Problems:</a:t>
            </a:r>
          </a:p>
          <a:p>
            <a:r>
              <a:rPr lang="en-US" b="0" dirty="0">
                <a:effectLst/>
              </a:rPr>
              <a:t>Do we have an increasing rate of success over time?</a:t>
            </a:r>
          </a:p>
          <a:p>
            <a:r>
              <a:rPr lang="en-US" b="0" dirty="0">
                <a:effectLst/>
              </a:rPr>
              <a:t>How does payload affects the success rate of the landing?</a:t>
            </a:r>
          </a:p>
          <a:p>
            <a:r>
              <a:rPr lang="en-US" dirty="0"/>
              <a:t>Which features contribute to the success rate of the landing?</a:t>
            </a:r>
            <a:br>
              <a:rPr lang="en-US" b="0" dirty="0">
                <a:effectLst/>
              </a:rPr>
            </a:br>
            <a:endParaRPr lang="en-US" b="0" dirty="0">
              <a:effectLst/>
            </a:endParaRPr>
          </a:p>
          <a:p>
            <a:endParaRPr lang="en-US" dirty="0"/>
          </a:p>
          <a:p>
            <a:endParaRPr lang="en-US" dirty="0"/>
          </a:p>
        </p:txBody>
      </p:sp>
    </p:spTree>
    <p:extLst>
      <p:ext uri="{BB962C8B-B14F-4D97-AF65-F5344CB8AC3E}">
        <p14:creationId xmlns:p14="http://schemas.microsoft.com/office/powerpoint/2010/main" val="185017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38A2-F04A-497D-B38C-B3BE61CEE37A}"/>
              </a:ext>
            </a:extLst>
          </p:cNvPr>
          <p:cNvSpPr>
            <a:spLocks noGrp="1"/>
          </p:cNvSpPr>
          <p:nvPr>
            <p:ph type="ctrTitle"/>
          </p:nvPr>
        </p:nvSpPr>
        <p:spPr/>
        <p:txBody>
          <a:bodyPr/>
          <a:lstStyle/>
          <a:p>
            <a:r>
              <a:rPr lang="en-US" dirty="0"/>
              <a:t>Methodology</a:t>
            </a:r>
          </a:p>
        </p:txBody>
      </p:sp>
      <p:sp>
        <p:nvSpPr>
          <p:cNvPr id="3" name="Subtitle 2">
            <a:extLst>
              <a:ext uri="{FF2B5EF4-FFF2-40B4-BE49-F238E27FC236}">
                <a16:creationId xmlns:a16="http://schemas.microsoft.com/office/drawing/2014/main" id="{5CBBB607-D0A7-36D6-142F-D542C6A80E8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348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2DB1-A4ED-17E6-2775-6FAE998321F7}"/>
              </a:ext>
            </a:extLst>
          </p:cNvPr>
          <p:cNvSpPr>
            <a:spLocks noGrp="1"/>
          </p:cNvSpPr>
          <p:nvPr>
            <p:ph type="title"/>
          </p:nvPr>
        </p:nvSpPr>
        <p:spPr/>
        <p:txBody>
          <a:bodyPr/>
          <a:lstStyle/>
          <a:p>
            <a:r>
              <a:rPr lang="en-US" dirty="0"/>
              <a:t>Data collection with API</a:t>
            </a:r>
            <a:br>
              <a:rPr lang="en-US" dirty="0"/>
            </a:br>
            <a:endParaRPr lang="en-US" dirty="0"/>
          </a:p>
        </p:txBody>
      </p:sp>
      <p:pic>
        <p:nvPicPr>
          <p:cNvPr id="5" name="Content Placeholder 4">
            <a:extLst>
              <a:ext uri="{FF2B5EF4-FFF2-40B4-BE49-F238E27FC236}">
                <a16:creationId xmlns:a16="http://schemas.microsoft.com/office/drawing/2014/main" id="{B7FF39D9-A8D0-3018-E329-C20A2A50B913}"/>
              </a:ext>
            </a:extLst>
          </p:cNvPr>
          <p:cNvPicPr>
            <a:picLocks noGrp="1" noChangeAspect="1"/>
          </p:cNvPicPr>
          <p:nvPr>
            <p:ph idx="1"/>
          </p:nvPr>
        </p:nvPicPr>
        <p:blipFill rotWithShape="1">
          <a:blip r:embed="rId2"/>
          <a:srcRect l="2871" t="10478" b="2609"/>
          <a:stretch/>
        </p:blipFill>
        <p:spPr>
          <a:xfrm>
            <a:off x="894703" y="1322773"/>
            <a:ext cx="10459097" cy="5264458"/>
          </a:xfrm>
        </p:spPr>
      </p:pic>
    </p:spTree>
    <p:extLst>
      <p:ext uri="{BB962C8B-B14F-4D97-AF65-F5344CB8AC3E}">
        <p14:creationId xmlns:p14="http://schemas.microsoft.com/office/powerpoint/2010/main" val="162326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9A55-C104-2B86-7B11-7D88AADDFD57}"/>
              </a:ext>
            </a:extLst>
          </p:cNvPr>
          <p:cNvSpPr>
            <a:spLocks noGrp="1"/>
          </p:cNvSpPr>
          <p:nvPr>
            <p:ph type="title"/>
          </p:nvPr>
        </p:nvSpPr>
        <p:spPr/>
        <p:txBody>
          <a:bodyPr/>
          <a:lstStyle/>
          <a:p>
            <a:r>
              <a:rPr lang="en-US" dirty="0"/>
              <a:t>Data Wrangling</a:t>
            </a:r>
            <a:br>
              <a:rPr lang="en-US" dirty="0"/>
            </a:br>
            <a:endParaRPr lang="en-US" dirty="0"/>
          </a:p>
        </p:txBody>
      </p:sp>
      <p:pic>
        <p:nvPicPr>
          <p:cNvPr id="5" name="Content Placeholder 4">
            <a:extLst>
              <a:ext uri="{FF2B5EF4-FFF2-40B4-BE49-F238E27FC236}">
                <a16:creationId xmlns:a16="http://schemas.microsoft.com/office/drawing/2014/main" id="{3D080A4C-7C8B-4E25-F1D1-667072F6087B}"/>
              </a:ext>
            </a:extLst>
          </p:cNvPr>
          <p:cNvPicPr>
            <a:picLocks noGrp="1" noChangeAspect="1"/>
          </p:cNvPicPr>
          <p:nvPr>
            <p:ph idx="1"/>
          </p:nvPr>
        </p:nvPicPr>
        <p:blipFill rotWithShape="1">
          <a:blip r:embed="rId2"/>
          <a:srcRect l="3674" t="9866" r="2221" b="47290"/>
          <a:stretch/>
        </p:blipFill>
        <p:spPr>
          <a:xfrm>
            <a:off x="-24939" y="1472043"/>
            <a:ext cx="9834025" cy="2518470"/>
          </a:xfrm>
        </p:spPr>
      </p:pic>
      <p:pic>
        <p:nvPicPr>
          <p:cNvPr id="11" name="Picture 10">
            <a:extLst>
              <a:ext uri="{FF2B5EF4-FFF2-40B4-BE49-F238E27FC236}">
                <a16:creationId xmlns:a16="http://schemas.microsoft.com/office/drawing/2014/main" id="{8C8841E7-125D-5F9E-97A2-75330653E1E9}"/>
              </a:ext>
            </a:extLst>
          </p:cNvPr>
          <p:cNvPicPr>
            <a:picLocks noChangeAspect="1"/>
          </p:cNvPicPr>
          <p:nvPr/>
        </p:nvPicPr>
        <p:blipFill rotWithShape="1">
          <a:blip r:embed="rId3"/>
          <a:srcRect l="5824" t="29256" r="970" b="49393"/>
          <a:stretch/>
        </p:blipFill>
        <p:spPr>
          <a:xfrm>
            <a:off x="1186648" y="3985037"/>
            <a:ext cx="9818703" cy="1265202"/>
          </a:xfrm>
          <a:prstGeom prst="rect">
            <a:avLst/>
          </a:prstGeom>
        </p:spPr>
      </p:pic>
      <p:pic>
        <p:nvPicPr>
          <p:cNvPr id="13" name="Picture 12">
            <a:extLst>
              <a:ext uri="{FF2B5EF4-FFF2-40B4-BE49-F238E27FC236}">
                <a16:creationId xmlns:a16="http://schemas.microsoft.com/office/drawing/2014/main" id="{33F81BB8-1C2D-5463-6411-A4133B5CEC3C}"/>
              </a:ext>
            </a:extLst>
          </p:cNvPr>
          <p:cNvPicPr>
            <a:picLocks noChangeAspect="1"/>
          </p:cNvPicPr>
          <p:nvPr/>
        </p:nvPicPr>
        <p:blipFill rotWithShape="1">
          <a:blip r:embed="rId4"/>
          <a:srcRect l="5680" t="54199" r="1117" b="18576"/>
          <a:stretch/>
        </p:blipFill>
        <p:spPr>
          <a:xfrm>
            <a:off x="2398235" y="5250239"/>
            <a:ext cx="9818703" cy="1613237"/>
          </a:xfrm>
          <a:prstGeom prst="rect">
            <a:avLst/>
          </a:prstGeom>
        </p:spPr>
      </p:pic>
    </p:spTree>
    <p:extLst>
      <p:ext uri="{BB962C8B-B14F-4D97-AF65-F5344CB8AC3E}">
        <p14:creationId xmlns:p14="http://schemas.microsoft.com/office/powerpoint/2010/main" val="217818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733F-D427-1D73-3743-3E6AAC347D0D}"/>
              </a:ext>
            </a:extLst>
          </p:cNvPr>
          <p:cNvSpPr>
            <a:spLocks noGrp="1"/>
          </p:cNvSpPr>
          <p:nvPr>
            <p:ph type="title"/>
          </p:nvPr>
        </p:nvSpPr>
        <p:spPr/>
        <p:txBody>
          <a:bodyPr/>
          <a:lstStyle/>
          <a:p>
            <a:r>
              <a:rPr lang="en-US" dirty="0"/>
              <a:t>EDA with SQL</a:t>
            </a:r>
            <a:br>
              <a:rPr lang="en-US" dirty="0"/>
            </a:br>
            <a:endParaRPr lang="en-US" dirty="0"/>
          </a:p>
        </p:txBody>
      </p:sp>
      <p:pic>
        <p:nvPicPr>
          <p:cNvPr id="5" name="Picture 4">
            <a:extLst>
              <a:ext uri="{FF2B5EF4-FFF2-40B4-BE49-F238E27FC236}">
                <a16:creationId xmlns:a16="http://schemas.microsoft.com/office/drawing/2014/main" id="{35C3D88E-0949-DE6F-D2E6-F9AC7214AADE}"/>
              </a:ext>
            </a:extLst>
          </p:cNvPr>
          <p:cNvPicPr>
            <a:picLocks noChangeAspect="1"/>
          </p:cNvPicPr>
          <p:nvPr/>
        </p:nvPicPr>
        <p:blipFill rotWithShape="1">
          <a:blip r:embed="rId2"/>
          <a:srcRect l="5679" t="21230" r="64539" b="42783"/>
          <a:stretch/>
        </p:blipFill>
        <p:spPr>
          <a:xfrm>
            <a:off x="0" y="1364371"/>
            <a:ext cx="3630967" cy="2467992"/>
          </a:xfrm>
          <a:prstGeom prst="rect">
            <a:avLst/>
          </a:prstGeom>
        </p:spPr>
      </p:pic>
      <p:pic>
        <p:nvPicPr>
          <p:cNvPr id="7" name="Picture 6">
            <a:extLst>
              <a:ext uri="{FF2B5EF4-FFF2-40B4-BE49-F238E27FC236}">
                <a16:creationId xmlns:a16="http://schemas.microsoft.com/office/drawing/2014/main" id="{6CCCBDD5-AFC0-C877-F2EB-4680E04C53A9}"/>
              </a:ext>
            </a:extLst>
          </p:cNvPr>
          <p:cNvPicPr>
            <a:picLocks noChangeAspect="1"/>
          </p:cNvPicPr>
          <p:nvPr/>
        </p:nvPicPr>
        <p:blipFill rotWithShape="1">
          <a:blip r:embed="rId3"/>
          <a:srcRect l="5461" t="9838" b="40194"/>
          <a:stretch/>
        </p:blipFill>
        <p:spPr>
          <a:xfrm>
            <a:off x="3847121" y="1364371"/>
            <a:ext cx="8301232" cy="2467992"/>
          </a:xfrm>
          <a:prstGeom prst="rect">
            <a:avLst/>
          </a:prstGeom>
        </p:spPr>
      </p:pic>
      <p:pic>
        <p:nvPicPr>
          <p:cNvPr id="9" name="Picture 8">
            <a:extLst>
              <a:ext uri="{FF2B5EF4-FFF2-40B4-BE49-F238E27FC236}">
                <a16:creationId xmlns:a16="http://schemas.microsoft.com/office/drawing/2014/main" id="{28A3FAEF-D593-A29C-233E-A47D12F71CE5}"/>
              </a:ext>
            </a:extLst>
          </p:cNvPr>
          <p:cNvPicPr>
            <a:picLocks noChangeAspect="1"/>
          </p:cNvPicPr>
          <p:nvPr/>
        </p:nvPicPr>
        <p:blipFill rotWithShape="1">
          <a:blip r:embed="rId3"/>
          <a:srcRect l="5606" t="61748" r="52598" b="2266"/>
          <a:stretch/>
        </p:blipFill>
        <p:spPr>
          <a:xfrm>
            <a:off x="0" y="4143081"/>
            <a:ext cx="5095782" cy="2467993"/>
          </a:xfrm>
          <a:prstGeom prst="rect">
            <a:avLst/>
          </a:prstGeom>
        </p:spPr>
      </p:pic>
      <p:pic>
        <p:nvPicPr>
          <p:cNvPr id="11" name="Picture 10">
            <a:extLst>
              <a:ext uri="{FF2B5EF4-FFF2-40B4-BE49-F238E27FC236}">
                <a16:creationId xmlns:a16="http://schemas.microsoft.com/office/drawing/2014/main" id="{D040D386-B2D2-FB55-BD2F-4A7D99A78EBD}"/>
              </a:ext>
            </a:extLst>
          </p:cNvPr>
          <p:cNvPicPr>
            <a:picLocks noChangeAspect="1"/>
          </p:cNvPicPr>
          <p:nvPr/>
        </p:nvPicPr>
        <p:blipFill rotWithShape="1">
          <a:blip r:embed="rId4"/>
          <a:srcRect l="5825" t="44118" r="48301" b="19895"/>
          <a:stretch/>
        </p:blipFill>
        <p:spPr>
          <a:xfrm>
            <a:off x="5424257" y="4143081"/>
            <a:ext cx="5592932" cy="2467993"/>
          </a:xfrm>
          <a:prstGeom prst="rect">
            <a:avLst/>
          </a:prstGeom>
        </p:spPr>
      </p:pic>
    </p:spTree>
    <p:extLst>
      <p:ext uri="{BB962C8B-B14F-4D97-AF65-F5344CB8AC3E}">
        <p14:creationId xmlns:p14="http://schemas.microsoft.com/office/powerpoint/2010/main" val="365817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091B-7FC7-A155-0DB5-3E1DE8A73072}"/>
              </a:ext>
            </a:extLst>
          </p:cNvPr>
          <p:cNvSpPr>
            <a:spLocks noGrp="1"/>
          </p:cNvSpPr>
          <p:nvPr>
            <p:ph type="title"/>
          </p:nvPr>
        </p:nvSpPr>
        <p:spPr/>
        <p:txBody>
          <a:bodyPr/>
          <a:lstStyle/>
          <a:p>
            <a:r>
              <a:rPr lang="en-US" dirty="0"/>
              <a:t>EDA with pandas</a:t>
            </a:r>
            <a:br>
              <a:rPr lang="en-US" dirty="0"/>
            </a:br>
            <a:endParaRPr lang="en-US" dirty="0"/>
          </a:p>
        </p:txBody>
      </p:sp>
      <p:pic>
        <p:nvPicPr>
          <p:cNvPr id="4" name="Picture 3">
            <a:extLst>
              <a:ext uri="{FF2B5EF4-FFF2-40B4-BE49-F238E27FC236}">
                <a16:creationId xmlns:a16="http://schemas.microsoft.com/office/drawing/2014/main" id="{C68D02B6-43CB-96EF-71F5-AF95AAEBC82C}"/>
              </a:ext>
            </a:extLst>
          </p:cNvPr>
          <p:cNvPicPr>
            <a:picLocks noChangeAspect="1"/>
          </p:cNvPicPr>
          <p:nvPr/>
        </p:nvPicPr>
        <p:blipFill rotWithShape="1">
          <a:blip r:embed="rId2"/>
          <a:srcRect l="5971" t="19676" r="1190" b="11974"/>
          <a:stretch/>
        </p:blipFill>
        <p:spPr>
          <a:xfrm>
            <a:off x="304977" y="4334838"/>
            <a:ext cx="6092863" cy="2523162"/>
          </a:xfrm>
          <a:prstGeom prst="rect">
            <a:avLst/>
          </a:prstGeom>
        </p:spPr>
      </p:pic>
      <p:pic>
        <p:nvPicPr>
          <p:cNvPr id="6" name="Picture 5">
            <a:extLst>
              <a:ext uri="{FF2B5EF4-FFF2-40B4-BE49-F238E27FC236}">
                <a16:creationId xmlns:a16="http://schemas.microsoft.com/office/drawing/2014/main" id="{C339AA2C-F7FA-4850-DF95-83BB3F550FF8}"/>
              </a:ext>
            </a:extLst>
          </p:cNvPr>
          <p:cNvPicPr>
            <a:picLocks noChangeAspect="1"/>
          </p:cNvPicPr>
          <p:nvPr/>
        </p:nvPicPr>
        <p:blipFill rotWithShape="1">
          <a:blip r:embed="rId3"/>
          <a:srcRect l="5680" t="9967" r="286" b="2396"/>
          <a:stretch/>
        </p:blipFill>
        <p:spPr>
          <a:xfrm>
            <a:off x="4128116" y="1027906"/>
            <a:ext cx="7362548" cy="3859672"/>
          </a:xfrm>
          <a:prstGeom prst="rect">
            <a:avLst/>
          </a:prstGeom>
        </p:spPr>
      </p:pic>
    </p:spTree>
    <p:extLst>
      <p:ext uri="{BB962C8B-B14F-4D97-AF65-F5344CB8AC3E}">
        <p14:creationId xmlns:p14="http://schemas.microsoft.com/office/powerpoint/2010/main" val="188995074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407</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SpaceX Final Assignment</vt:lpstr>
      <vt:lpstr>Executive Summary</vt:lpstr>
      <vt:lpstr>Table of Contents</vt:lpstr>
      <vt:lpstr>Introduction</vt:lpstr>
      <vt:lpstr>Methodology</vt:lpstr>
      <vt:lpstr>Data collection with API </vt:lpstr>
      <vt:lpstr>Data Wrangling </vt:lpstr>
      <vt:lpstr>EDA with SQL </vt:lpstr>
      <vt:lpstr>EDA with pandas </vt:lpstr>
      <vt:lpstr>Mapping with Folium </vt:lpstr>
      <vt:lpstr>Modelling </vt:lpstr>
      <vt:lpstr>Results</vt:lpstr>
      <vt:lpstr>EDA Results </vt:lpstr>
      <vt:lpstr>EDA Results </vt:lpstr>
      <vt:lpstr>Modelling Results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 Final Assignment</dc:title>
  <dc:creator>Bayu Fathurrahman</dc:creator>
  <cp:lastModifiedBy>Bayu Fathurrahman</cp:lastModifiedBy>
  <cp:revision>2</cp:revision>
  <dcterms:created xsi:type="dcterms:W3CDTF">2022-08-19T03:35:40Z</dcterms:created>
  <dcterms:modified xsi:type="dcterms:W3CDTF">2022-08-19T20:24:28Z</dcterms:modified>
</cp:coreProperties>
</file>